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4"/>
    <p:sldId id="257" r:id="rId25"/>
    <p:sldId id="258" r:id="rId26"/>
    <p:sldId id="259" r:id="rId27"/>
    <p:sldId id="260" r:id="rId28"/>
    <p:sldId id="261" r:id="rId29"/>
    <p:sldId id="262" r:id="rId30"/>
    <p:sldId id="263" r:id="rId31"/>
    <p:sldId id="264" r:id="rId32"/>
    <p:sldId id="265" r:id="rId33"/>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Open Sans Extra Bold" charset="1" panose="020B0906030804020204"/>
      <p:regular r:id="rId10"/>
    </p:embeddedFont>
    <p:embeddedFont>
      <p:font typeface="Open Sans Extra Bold Italics" charset="1" panose="020B0906030804020204"/>
      <p:regular r:id="rId11"/>
    </p:embeddedFont>
    <p:embeddedFont>
      <p:font typeface="Quicksand" charset="1" panose="00000500000000000000"/>
      <p:regular r:id="rId12"/>
    </p:embeddedFont>
    <p:embeddedFont>
      <p:font typeface="Quicksand Bold" charset="1" panose="00000800000000000000"/>
      <p:regular r:id="rId13"/>
    </p:embeddedFont>
    <p:embeddedFont>
      <p:font typeface="Quicksand Light" charset="1" panose="00000400000000000000"/>
      <p:regular r:id="rId14"/>
    </p:embeddedFont>
    <p:embeddedFont>
      <p:font typeface="Quicksand Medium" charset="1" panose="00000600000000000000"/>
      <p:regular r:id="rId15"/>
    </p:embeddedFont>
    <p:embeddedFont>
      <p:font typeface="Be Vietnam" charset="1" panose="00000500000000000000"/>
      <p:regular r:id="rId16"/>
    </p:embeddedFont>
    <p:embeddedFont>
      <p:font typeface="Be Vietnam Italics" charset="1" panose="00000500000000000000"/>
      <p:regular r:id="rId17"/>
    </p:embeddedFont>
    <p:embeddedFont>
      <p:font typeface="Be Vietnam Thin" charset="1" panose="00000200000000000000"/>
      <p:regular r:id="rId18"/>
    </p:embeddedFont>
    <p:embeddedFont>
      <p:font typeface="Be Vietnam Thin Italics" charset="1" panose="00000300000000000000"/>
      <p:regular r:id="rId19"/>
    </p:embeddedFont>
    <p:embeddedFont>
      <p:font typeface="Be Vietnam Medium" charset="1" panose="00000600000000000000"/>
      <p:regular r:id="rId20"/>
    </p:embeddedFont>
    <p:embeddedFont>
      <p:font typeface="Be Vietnam Medium Italics" charset="1" panose="00000600000000000000"/>
      <p:regular r:id="rId21"/>
    </p:embeddedFont>
    <p:embeddedFont>
      <p:font typeface="Be Vietnam Ultra-Bold" charset="1" panose="00000900000000000000"/>
      <p:regular r:id="rId22"/>
    </p:embeddedFont>
    <p:embeddedFont>
      <p:font typeface="Be Vietnam Ultra-Bold Italics" charset="1" panose="00000900000000000000"/>
      <p:regular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slides/slide1.xml" Type="http://schemas.openxmlformats.org/officeDocument/2006/relationships/slide"/><Relationship Id="rId25" Target="slides/slide2.xml" Type="http://schemas.openxmlformats.org/officeDocument/2006/relationships/slide"/><Relationship Id="rId26" Target="slides/slide3.xml" Type="http://schemas.openxmlformats.org/officeDocument/2006/relationships/slide"/><Relationship Id="rId27" Target="slides/slide4.xml" Type="http://schemas.openxmlformats.org/officeDocument/2006/relationships/slide"/><Relationship Id="rId28" Target="slides/slide5.xml" Type="http://schemas.openxmlformats.org/officeDocument/2006/relationships/slide"/><Relationship Id="rId29" Target="slides/slide6.xml" Type="http://schemas.openxmlformats.org/officeDocument/2006/relationships/slide"/><Relationship Id="rId3" Target="viewProps.xml" Type="http://schemas.openxmlformats.org/officeDocument/2006/relationships/viewProps"/><Relationship Id="rId30" Target="slides/slide7.xml" Type="http://schemas.openxmlformats.org/officeDocument/2006/relationships/slide"/><Relationship Id="rId31" Target="slides/slide8.xml" Type="http://schemas.openxmlformats.org/officeDocument/2006/relationships/slide"/><Relationship Id="rId32" Target="slides/slide9.xml" Type="http://schemas.openxmlformats.org/officeDocument/2006/relationships/slide"/><Relationship Id="rId33" Target="slides/slide10.xml" Type="http://schemas.openxmlformats.org/officeDocument/2006/relationships/slide"/><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png" Type="http://schemas.openxmlformats.org/officeDocument/2006/relationships/image"/><Relationship Id="rId4" Target="../media/image13.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1EBE5"/>
        </a:solidFill>
      </p:bgPr>
    </p:bg>
    <p:spTree>
      <p:nvGrpSpPr>
        <p:cNvPr id="1" name=""/>
        <p:cNvGrpSpPr/>
        <p:nvPr/>
      </p:nvGrpSpPr>
      <p:grpSpPr>
        <a:xfrm>
          <a:off x="0" y="0"/>
          <a:ext cx="0" cy="0"/>
          <a:chOff x="0" y="0"/>
          <a:chExt cx="0" cy="0"/>
        </a:xfrm>
      </p:grpSpPr>
      <p:grpSp>
        <p:nvGrpSpPr>
          <p:cNvPr name="Group 2" id="2"/>
          <p:cNvGrpSpPr/>
          <p:nvPr/>
        </p:nvGrpSpPr>
        <p:grpSpPr>
          <a:xfrm rot="0">
            <a:off x="-444633" y="9730382"/>
            <a:ext cx="19177267" cy="1113237"/>
            <a:chOff x="0" y="0"/>
            <a:chExt cx="5050803" cy="293198"/>
          </a:xfrm>
        </p:grpSpPr>
        <p:sp>
          <p:nvSpPr>
            <p:cNvPr name="Freeform 3" id="3"/>
            <p:cNvSpPr/>
            <p:nvPr/>
          </p:nvSpPr>
          <p:spPr>
            <a:xfrm flipH="false" flipV="false" rot="0">
              <a:off x="0" y="0"/>
              <a:ext cx="5050803" cy="293198"/>
            </a:xfrm>
            <a:custGeom>
              <a:avLst/>
              <a:gdLst/>
              <a:ahLst/>
              <a:cxnLst/>
              <a:rect r="r" b="b" t="t" l="l"/>
              <a:pathLst>
                <a:path h="293198" w="5050803">
                  <a:moveTo>
                    <a:pt x="0" y="0"/>
                  </a:moveTo>
                  <a:lnTo>
                    <a:pt x="5050803" y="0"/>
                  </a:lnTo>
                  <a:lnTo>
                    <a:pt x="5050803" y="293198"/>
                  </a:lnTo>
                  <a:lnTo>
                    <a:pt x="0" y="293198"/>
                  </a:lnTo>
                  <a:close/>
                </a:path>
              </a:pathLst>
            </a:custGeom>
            <a:solidFill>
              <a:srgbClr val="5383FF"/>
            </a:solidFill>
          </p:spPr>
        </p:sp>
        <p:sp>
          <p:nvSpPr>
            <p:cNvPr name="TextBox 4" id="4"/>
            <p:cNvSpPr txBox="true"/>
            <p:nvPr/>
          </p:nvSpPr>
          <p:spPr>
            <a:xfrm>
              <a:off x="0" y="-38100"/>
              <a:ext cx="5050803" cy="331298"/>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444633" y="-556618"/>
            <a:ext cx="19177267" cy="1113237"/>
            <a:chOff x="0" y="0"/>
            <a:chExt cx="5050803" cy="293198"/>
          </a:xfrm>
        </p:grpSpPr>
        <p:sp>
          <p:nvSpPr>
            <p:cNvPr name="Freeform 6" id="6"/>
            <p:cNvSpPr/>
            <p:nvPr/>
          </p:nvSpPr>
          <p:spPr>
            <a:xfrm flipH="false" flipV="false" rot="0">
              <a:off x="0" y="0"/>
              <a:ext cx="5050803" cy="293198"/>
            </a:xfrm>
            <a:custGeom>
              <a:avLst/>
              <a:gdLst/>
              <a:ahLst/>
              <a:cxnLst/>
              <a:rect r="r" b="b" t="t" l="l"/>
              <a:pathLst>
                <a:path h="293198" w="5050803">
                  <a:moveTo>
                    <a:pt x="0" y="0"/>
                  </a:moveTo>
                  <a:lnTo>
                    <a:pt x="5050803" y="0"/>
                  </a:lnTo>
                  <a:lnTo>
                    <a:pt x="5050803" y="293198"/>
                  </a:lnTo>
                  <a:lnTo>
                    <a:pt x="0" y="293198"/>
                  </a:lnTo>
                  <a:close/>
                </a:path>
              </a:pathLst>
            </a:custGeom>
            <a:solidFill>
              <a:srgbClr val="06C892"/>
            </a:solidFill>
          </p:spPr>
        </p:sp>
        <p:sp>
          <p:nvSpPr>
            <p:cNvPr name="TextBox 7" id="7"/>
            <p:cNvSpPr txBox="true"/>
            <p:nvPr/>
          </p:nvSpPr>
          <p:spPr>
            <a:xfrm>
              <a:off x="0" y="-38100"/>
              <a:ext cx="5050803" cy="331298"/>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10842659" y="1068800"/>
            <a:ext cx="6226141" cy="8149399"/>
          </a:xfrm>
          <a:custGeom>
            <a:avLst/>
            <a:gdLst/>
            <a:ahLst/>
            <a:cxnLst/>
            <a:rect r="r" b="b" t="t" l="l"/>
            <a:pathLst>
              <a:path h="8149399" w="6226141">
                <a:moveTo>
                  <a:pt x="0" y="0"/>
                </a:moveTo>
                <a:lnTo>
                  <a:pt x="6226141" y="0"/>
                </a:lnTo>
                <a:lnTo>
                  <a:pt x="6226141" y="8149400"/>
                </a:lnTo>
                <a:lnTo>
                  <a:pt x="0" y="8149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9" id="9"/>
          <p:cNvSpPr txBox="true"/>
          <p:nvPr/>
        </p:nvSpPr>
        <p:spPr>
          <a:xfrm rot="0">
            <a:off x="1219200" y="3117938"/>
            <a:ext cx="8853878" cy="2607076"/>
          </a:xfrm>
          <a:prstGeom prst="rect">
            <a:avLst/>
          </a:prstGeom>
        </p:spPr>
        <p:txBody>
          <a:bodyPr anchor="t" rtlCol="false" tIns="0" lIns="0" bIns="0" rIns="0">
            <a:spAutoFit/>
          </a:bodyPr>
          <a:lstStyle/>
          <a:p>
            <a:pPr marL="0" indent="0" lvl="0">
              <a:lnSpc>
                <a:spcPts val="10015"/>
              </a:lnSpc>
            </a:pPr>
            <a:r>
              <a:rPr lang="en-US" sz="10015" spc="-420">
                <a:solidFill>
                  <a:srgbClr val="3139A8"/>
                </a:solidFill>
                <a:latin typeface="Be Vietnam Ultra-Bold"/>
              </a:rPr>
              <a:t>NETWORK SECURITY</a:t>
            </a:r>
          </a:p>
        </p:txBody>
      </p:sp>
      <p:sp>
        <p:nvSpPr>
          <p:cNvPr name="TextBox 10" id="10"/>
          <p:cNvSpPr txBox="true"/>
          <p:nvPr/>
        </p:nvSpPr>
        <p:spPr>
          <a:xfrm rot="0">
            <a:off x="1219200" y="5911811"/>
            <a:ext cx="8565026" cy="1438226"/>
          </a:xfrm>
          <a:prstGeom prst="rect">
            <a:avLst/>
          </a:prstGeom>
        </p:spPr>
        <p:txBody>
          <a:bodyPr anchor="t" rtlCol="false" tIns="0" lIns="0" bIns="0" rIns="0">
            <a:spAutoFit/>
          </a:bodyPr>
          <a:lstStyle/>
          <a:p>
            <a:pPr marL="0" indent="0" lvl="0">
              <a:lnSpc>
                <a:spcPts val="5675"/>
              </a:lnSpc>
            </a:pPr>
            <a:r>
              <a:rPr lang="en-US" sz="5354" spc="-224">
                <a:solidFill>
                  <a:srgbClr val="3139A8"/>
                </a:solidFill>
                <a:latin typeface="Be Vietnam"/>
              </a:rPr>
              <a:t>RSA BASED PUBLIC CERTIFICATION AUTHORITY </a:t>
            </a:r>
          </a:p>
        </p:txBody>
      </p:sp>
      <p:sp>
        <p:nvSpPr>
          <p:cNvPr name="TextBox 11" id="11"/>
          <p:cNvSpPr txBox="true"/>
          <p:nvPr/>
        </p:nvSpPr>
        <p:spPr>
          <a:xfrm rot="0">
            <a:off x="1344872" y="938050"/>
            <a:ext cx="8602534" cy="1005459"/>
          </a:xfrm>
          <a:prstGeom prst="rect">
            <a:avLst/>
          </a:prstGeom>
        </p:spPr>
        <p:txBody>
          <a:bodyPr anchor="t" rtlCol="false" tIns="0" lIns="0" bIns="0" rIns="0">
            <a:spAutoFit/>
          </a:bodyPr>
          <a:lstStyle/>
          <a:p>
            <a:pPr>
              <a:lnSpc>
                <a:spcPts val="2688"/>
              </a:lnSpc>
            </a:pPr>
            <a:r>
              <a:rPr lang="en-US" sz="2400" spc="-100">
                <a:solidFill>
                  <a:srgbClr val="090147"/>
                </a:solidFill>
                <a:latin typeface="Be Vietnam"/>
              </a:rPr>
              <a:t>PRESENTED BY -</a:t>
            </a:r>
          </a:p>
          <a:p>
            <a:pPr>
              <a:lnSpc>
                <a:spcPts val="2688"/>
              </a:lnSpc>
            </a:pPr>
            <a:r>
              <a:rPr lang="en-US" sz="2400" spc="-100">
                <a:solidFill>
                  <a:srgbClr val="090147"/>
                </a:solidFill>
                <a:latin typeface="Be Vietnam"/>
              </a:rPr>
              <a:t>AAMLEEN AHMED, </a:t>
            </a:r>
          </a:p>
          <a:p>
            <a:pPr algn="l" marL="0" indent="0" lvl="0">
              <a:lnSpc>
                <a:spcPts val="2688"/>
              </a:lnSpc>
              <a:spcBef>
                <a:spcPct val="0"/>
              </a:spcBef>
            </a:pPr>
            <a:r>
              <a:rPr lang="en-US" sz="2400" spc="-100">
                <a:solidFill>
                  <a:srgbClr val="090147"/>
                </a:solidFill>
                <a:latin typeface="Be Vietnam"/>
              </a:rPr>
              <a:t>MOHD. SUFYAN AZAM</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1EBE5"/>
        </a:solidFill>
      </p:bgPr>
    </p:bg>
    <p:spTree>
      <p:nvGrpSpPr>
        <p:cNvPr id="1" name=""/>
        <p:cNvGrpSpPr/>
        <p:nvPr/>
      </p:nvGrpSpPr>
      <p:grpSpPr>
        <a:xfrm>
          <a:off x="0" y="0"/>
          <a:ext cx="0" cy="0"/>
          <a:chOff x="0" y="0"/>
          <a:chExt cx="0" cy="0"/>
        </a:xfrm>
      </p:grpSpPr>
      <p:grpSp>
        <p:nvGrpSpPr>
          <p:cNvPr name="Group 2" id="2"/>
          <p:cNvGrpSpPr/>
          <p:nvPr/>
        </p:nvGrpSpPr>
        <p:grpSpPr>
          <a:xfrm rot="0">
            <a:off x="-444633" y="9730382"/>
            <a:ext cx="19177267" cy="1113237"/>
            <a:chOff x="0" y="0"/>
            <a:chExt cx="5050803" cy="293198"/>
          </a:xfrm>
        </p:grpSpPr>
        <p:sp>
          <p:nvSpPr>
            <p:cNvPr name="Freeform 3" id="3"/>
            <p:cNvSpPr/>
            <p:nvPr/>
          </p:nvSpPr>
          <p:spPr>
            <a:xfrm flipH="false" flipV="false" rot="0">
              <a:off x="0" y="0"/>
              <a:ext cx="5050803" cy="293198"/>
            </a:xfrm>
            <a:custGeom>
              <a:avLst/>
              <a:gdLst/>
              <a:ahLst/>
              <a:cxnLst/>
              <a:rect r="r" b="b" t="t" l="l"/>
              <a:pathLst>
                <a:path h="293198" w="5050803">
                  <a:moveTo>
                    <a:pt x="0" y="0"/>
                  </a:moveTo>
                  <a:lnTo>
                    <a:pt x="5050803" y="0"/>
                  </a:lnTo>
                  <a:lnTo>
                    <a:pt x="5050803" y="293198"/>
                  </a:lnTo>
                  <a:lnTo>
                    <a:pt x="0" y="293198"/>
                  </a:lnTo>
                  <a:close/>
                </a:path>
              </a:pathLst>
            </a:custGeom>
            <a:solidFill>
              <a:srgbClr val="5383FF"/>
            </a:solidFill>
          </p:spPr>
        </p:sp>
        <p:sp>
          <p:nvSpPr>
            <p:cNvPr name="TextBox 4" id="4"/>
            <p:cNvSpPr txBox="true"/>
            <p:nvPr/>
          </p:nvSpPr>
          <p:spPr>
            <a:xfrm>
              <a:off x="0" y="-38100"/>
              <a:ext cx="5050803" cy="331298"/>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444633" y="-556618"/>
            <a:ext cx="19177267" cy="1113237"/>
            <a:chOff x="0" y="0"/>
            <a:chExt cx="5050803" cy="293198"/>
          </a:xfrm>
        </p:grpSpPr>
        <p:sp>
          <p:nvSpPr>
            <p:cNvPr name="Freeform 6" id="6"/>
            <p:cNvSpPr/>
            <p:nvPr/>
          </p:nvSpPr>
          <p:spPr>
            <a:xfrm flipH="false" flipV="false" rot="0">
              <a:off x="0" y="0"/>
              <a:ext cx="5050803" cy="293198"/>
            </a:xfrm>
            <a:custGeom>
              <a:avLst/>
              <a:gdLst/>
              <a:ahLst/>
              <a:cxnLst/>
              <a:rect r="r" b="b" t="t" l="l"/>
              <a:pathLst>
                <a:path h="293198" w="5050803">
                  <a:moveTo>
                    <a:pt x="0" y="0"/>
                  </a:moveTo>
                  <a:lnTo>
                    <a:pt x="5050803" y="0"/>
                  </a:lnTo>
                  <a:lnTo>
                    <a:pt x="5050803" y="293198"/>
                  </a:lnTo>
                  <a:lnTo>
                    <a:pt x="0" y="293198"/>
                  </a:lnTo>
                  <a:close/>
                </a:path>
              </a:pathLst>
            </a:custGeom>
            <a:solidFill>
              <a:srgbClr val="06C892"/>
            </a:solidFill>
          </p:spPr>
        </p:sp>
        <p:sp>
          <p:nvSpPr>
            <p:cNvPr name="TextBox 7" id="7"/>
            <p:cNvSpPr txBox="true"/>
            <p:nvPr/>
          </p:nvSpPr>
          <p:spPr>
            <a:xfrm>
              <a:off x="0" y="-38100"/>
              <a:ext cx="5050803" cy="331298"/>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10005717" y="1821359"/>
            <a:ext cx="7253583" cy="6644282"/>
          </a:xfrm>
          <a:custGeom>
            <a:avLst/>
            <a:gdLst/>
            <a:ahLst/>
            <a:cxnLst/>
            <a:rect r="r" b="b" t="t" l="l"/>
            <a:pathLst>
              <a:path h="6644282" w="7253583">
                <a:moveTo>
                  <a:pt x="0" y="0"/>
                </a:moveTo>
                <a:lnTo>
                  <a:pt x="7253583" y="0"/>
                </a:lnTo>
                <a:lnTo>
                  <a:pt x="7253583" y="6644282"/>
                </a:lnTo>
                <a:lnTo>
                  <a:pt x="0" y="664428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9" id="9"/>
          <p:cNvSpPr txBox="true"/>
          <p:nvPr/>
        </p:nvSpPr>
        <p:spPr>
          <a:xfrm rot="0">
            <a:off x="1219200" y="2697480"/>
            <a:ext cx="7924800" cy="4834889"/>
          </a:xfrm>
          <a:prstGeom prst="rect">
            <a:avLst/>
          </a:prstGeom>
        </p:spPr>
        <p:txBody>
          <a:bodyPr anchor="t" rtlCol="false" tIns="0" lIns="0" bIns="0" rIns="0">
            <a:spAutoFit/>
          </a:bodyPr>
          <a:lstStyle/>
          <a:p>
            <a:pPr marL="0" indent="0" lvl="0">
              <a:lnSpc>
                <a:spcPts val="12479"/>
              </a:lnSpc>
            </a:pPr>
            <a:r>
              <a:rPr lang="en-US" sz="12999" spc="-545">
                <a:solidFill>
                  <a:srgbClr val="3139A8"/>
                </a:solidFill>
                <a:latin typeface="Be Vietnam Ultra-Bold"/>
              </a:rPr>
              <a:t>THANK YOU VERY MUCH!</a:t>
            </a:r>
          </a:p>
        </p:txBody>
      </p:sp>
      <p:sp>
        <p:nvSpPr>
          <p:cNvPr name="TextBox 10" id="10"/>
          <p:cNvSpPr txBox="true"/>
          <p:nvPr/>
        </p:nvSpPr>
        <p:spPr>
          <a:xfrm rot="0">
            <a:off x="1403183" y="893688"/>
            <a:ext cx="8602534" cy="1180973"/>
          </a:xfrm>
          <a:prstGeom prst="rect">
            <a:avLst/>
          </a:prstGeom>
        </p:spPr>
        <p:txBody>
          <a:bodyPr anchor="t" rtlCol="false" tIns="0" lIns="0" bIns="0" rIns="0">
            <a:spAutoFit/>
          </a:bodyPr>
          <a:lstStyle/>
          <a:p>
            <a:pPr>
              <a:lnSpc>
                <a:spcPts val="3136"/>
              </a:lnSpc>
            </a:pPr>
            <a:r>
              <a:rPr lang="en-US" sz="2800" spc="-117">
                <a:solidFill>
                  <a:srgbClr val="090147"/>
                </a:solidFill>
                <a:latin typeface="Be Vietnam"/>
              </a:rPr>
              <a:t>PRESENTED BY </a:t>
            </a:r>
          </a:p>
          <a:p>
            <a:pPr>
              <a:lnSpc>
                <a:spcPts val="3136"/>
              </a:lnSpc>
            </a:pPr>
            <a:r>
              <a:rPr lang="en-US" sz="2800" spc="-117">
                <a:solidFill>
                  <a:srgbClr val="090147"/>
                </a:solidFill>
                <a:latin typeface="Be Vietnam"/>
              </a:rPr>
              <a:t>AAMLEEN AHMED     (2020002)</a:t>
            </a:r>
          </a:p>
          <a:p>
            <a:pPr algn="l" marL="0" indent="0" lvl="0">
              <a:lnSpc>
                <a:spcPts val="3136"/>
              </a:lnSpc>
              <a:spcBef>
                <a:spcPct val="0"/>
              </a:spcBef>
            </a:pPr>
            <a:r>
              <a:rPr lang="en-US" sz="2800" spc="-117">
                <a:solidFill>
                  <a:srgbClr val="090147"/>
                </a:solidFill>
                <a:latin typeface="Be Vietnam"/>
              </a:rPr>
              <a:t>MOHAMMAD SUFYAN AZAM     (2020312)</a:t>
            </a:r>
          </a:p>
        </p:txBody>
      </p:sp>
      <p:sp>
        <p:nvSpPr>
          <p:cNvPr name="TextBox 11" id="11"/>
          <p:cNvSpPr txBox="true"/>
          <p:nvPr/>
        </p:nvSpPr>
        <p:spPr>
          <a:xfrm rot="0">
            <a:off x="1219200" y="8923020"/>
            <a:ext cx="8602534" cy="399923"/>
          </a:xfrm>
          <a:prstGeom prst="rect">
            <a:avLst/>
          </a:prstGeom>
        </p:spPr>
        <p:txBody>
          <a:bodyPr anchor="t" rtlCol="false" tIns="0" lIns="0" bIns="0" rIns="0">
            <a:spAutoFit/>
          </a:bodyPr>
          <a:lstStyle/>
          <a:p>
            <a:pPr algn="l" marL="0" indent="0" lvl="0">
              <a:lnSpc>
                <a:spcPts val="3136"/>
              </a:lnSpc>
              <a:spcBef>
                <a:spcPct val="0"/>
              </a:spcBef>
            </a:pPr>
            <a:r>
              <a:rPr lang="en-US" sz="2800" spc="-117">
                <a:solidFill>
                  <a:srgbClr val="090147"/>
                </a:solidFill>
                <a:latin typeface="Be Vietnam"/>
              </a:rPr>
              <a:t>NETWORK SECURITY - PROJECT 3</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1EBE5"/>
        </a:solidFill>
      </p:bgPr>
    </p:bg>
    <p:spTree>
      <p:nvGrpSpPr>
        <p:cNvPr id="1" name=""/>
        <p:cNvGrpSpPr/>
        <p:nvPr/>
      </p:nvGrpSpPr>
      <p:grpSpPr>
        <a:xfrm>
          <a:off x="0" y="0"/>
          <a:ext cx="0" cy="0"/>
          <a:chOff x="0" y="0"/>
          <a:chExt cx="0" cy="0"/>
        </a:xfrm>
      </p:grpSpPr>
      <p:sp>
        <p:nvSpPr>
          <p:cNvPr name="TextBox 2" id="2"/>
          <p:cNvSpPr txBox="true"/>
          <p:nvPr/>
        </p:nvSpPr>
        <p:spPr>
          <a:xfrm rot="0">
            <a:off x="1219200" y="1662033"/>
            <a:ext cx="8385935" cy="1060451"/>
          </a:xfrm>
          <a:prstGeom prst="rect">
            <a:avLst/>
          </a:prstGeom>
        </p:spPr>
        <p:txBody>
          <a:bodyPr anchor="t" rtlCol="false" tIns="0" lIns="0" bIns="0" rIns="0">
            <a:spAutoFit/>
          </a:bodyPr>
          <a:lstStyle/>
          <a:p>
            <a:pPr marL="0" indent="0" lvl="0">
              <a:lnSpc>
                <a:spcPts val="8000"/>
              </a:lnSpc>
            </a:pPr>
            <a:r>
              <a:rPr lang="en-US" sz="8000" spc="-336">
                <a:solidFill>
                  <a:srgbClr val="3139A8"/>
                </a:solidFill>
                <a:latin typeface="Be Vietnam Ultra-Bold"/>
              </a:rPr>
              <a:t>INTRODUCTION</a:t>
            </a:r>
          </a:p>
        </p:txBody>
      </p:sp>
      <p:sp>
        <p:nvSpPr>
          <p:cNvPr name="TextBox 3" id="3"/>
          <p:cNvSpPr txBox="true"/>
          <p:nvPr/>
        </p:nvSpPr>
        <p:spPr>
          <a:xfrm rot="0">
            <a:off x="1219200" y="3064272"/>
            <a:ext cx="7924800" cy="5303520"/>
          </a:xfrm>
          <a:prstGeom prst="rect">
            <a:avLst/>
          </a:prstGeom>
        </p:spPr>
        <p:txBody>
          <a:bodyPr anchor="t" rtlCol="false" tIns="0" lIns="0" bIns="0" rIns="0">
            <a:spAutoFit/>
          </a:bodyPr>
          <a:lstStyle/>
          <a:p>
            <a:pPr algn="just">
              <a:lnSpc>
                <a:spcPts val="3239"/>
              </a:lnSpc>
            </a:pPr>
            <a:r>
              <a:rPr lang="en-US" sz="1999">
                <a:solidFill>
                  <a:srgbClr val="3139A8"/>
                </a:solidFill>
                <a:latin typeface="Quicksand Medium"/>
              </a:rPr>
              <a:t>   - RSA offers strong encryption that is resistant to brute-force attacks due to the difficulty of factoring large numbers. </a:t>
            </a:r>
          </a:p>
          <a:p>
            <a:pPr algn="just">
              <a:lnSpc>
                <a:spcPts val="3239"/>
              </a:lnSpc>
            </a:pPr>
          </a:p>
          <a:p>
            <a:pPr algn="just">
              <a:lnSpc>
                <a:spcPts val="3239"/>
              </a:lnSpc>
            </a:pPr>
            <a:r>
              <a:rPr lang="en-US" sz="1999">
                <a:solidFill>
                  <a:srgbClr val="3139A8"/>
                </a:solidFill>
                <a:latin typeface="Quicksand Medium"/>
              </a:rPr>
              <a:t>   - That is why RSA can be used to encrypt/decrypt the messages send by a certification authority</a:t>
            </a:r>
          </a:p>
          <a:p>
            <a:pPr algn="just">
              <a:lnSpc>
                <a:spcPts val="3239"/>
              </a:lnSpc>
            </a:pPr>
          </a:p>
          <a:p>
            <a:pPr algn="just">
              <a:lnSpc>
                <a:spcPts val="3239"/>
              </a:lnSpc>
            </a:pPr>
            <a:r>
              <a:rPr lang="en-US" sz="1999">
                <a:solidFill>
                  <a:srgbClr val="3139A8"/>
                </a:solidFill>
                <a:latin typeface="Quicksand Medium"/>
              </a:rPr>
              <a:t>   - RSA is used to create digital signatures, ensuring data integrity and authenticity. It is also widely used in various applications, including secure email, and online banking.</a:t>
            </a:r>
          </a:p>
          <a:p>
            <a:pPr algn="just">
              <a:lnSpc>
                <a:spcPts val="3239"/>
              </a:lnSpc>
            </a:pPr>
          </a:p>
          <a:p>
            <a:pPr algn="just">
              <a:lnSpc>
                <a:spcPts val="3239"/>
              </a:lnSpc>
            </a:pPr>
            <a:r>
              <a:rPr lang="en-US" sz="1999">
                <a:solidFill>
                  <a:srgbClr val="3139A8"/>
                </a:solidFill>
                <a:latin typeface="Quicksand Medium"/>
              </a:rPr>
              <a:t>   - In this mini-project, we completely implement the RSA based public key cryptosystem.</a:t>
            </a:r>
          </a:p>
          <a:p>
            <a:pPr algn="just">
              <a:lnSpc>
                <a:spcPts val="3239"/>
              </a:lnSpc>
            </a:pPr>
          </a:p>
        </p:txBody>
      </p:sp>
      <p:grpSp>
        <p:nvGrpSpPr>
          <p:cNvPr name="Group 4" id="4"/>
          <p:cNvGrpSpPr/>
          <p:nvPr/>
        </p:nvGrpSpPr>
        <p:grpSpPr>
          <a:xfrm rot="0">
            <a:off x="9945531" y="1486616"/>
            <a:ext cx="7313769" cy="7313769"/>
            <a:chOff x="0" y="0"/>
            <a:chExt cx="3282950" cy="3282950"/>
          </a:xfrm>
        </p:grpSpPr>
        <p:sp>
          <p:nvSpPr>
            <p:cNvPr name="Freeform 5" id="5"/>
            <p:cNvSpPr/>
            <p:nvPr/>
          </p:nvSpPr>
          <p:spPr>
            <a:xfrm flipH="false" flipV="false" rot="0">
              <a:off x="0" y="0"/>
              <a:ext cx="3282950" cy="3282950"/>
            </a:xfrm>
            <a:custGeom>
              <a:avLst/>
              <a:gdLst/>
              <a:ahLst/>
              <a:cxnLst/>
              <a:rect r="r" b="b" t="t" l="l"/>
              <a:pathLst>
                <a:path h="3282950" w="3282950">
                  <a:moveTo>
                    <a:pt x="0" y="0"/>
                  </a:moveTo>
                  <a:lnTo>
                    <a:pt x="2532380" y="0"/>
                  </a:lnTo>
                  <a:cubicBezTo>
                    <a:pt x="2946400" y="0"/>
                    <a:pt x="3282950" y="336550"/>
                    <a:pt x="3282950" y="750570"/>
                  </a:cubicBezTo>
                  <a:lnTo>
                    <a:pt x="3282950" y="3282950"/>
                  </a:lnTo>
                  <a:lnTo>
                    <a:pt x="0" y="3282950"/>
                  </a:lnTo>
                  <a:lnTo>
                    <a:pt x="0" y="0"/>
                  </a:lnTo>
                  <a:close/>
                </a:path>
              </a:pathLst>
            </a:custGeom>
            <a:blipFill>
              <a:blip r:embed="rId2"/>
              <a:stretch>
                <a:fillRect l="-25046" t="0" r="-25046" b="0"/>
              </a:stretch>
            </a:blipFill>
          </p:spPr>
        </p:sp>
      </p:grpSp>
    </p:spTree>
  </p:cSld>
  <p:clrMapOvr>
    <a:masterClrMapping/>
  </p:clrMapOvr>
</p:sld>
</file>

<file path=ppt/slides/slide3.xml><?xml version="1.0" encoding="utf-8"?>
<p:sld xmlns:p="http://schemas.openxmlformats.org/presentationml/2006/main" xmlns:a="http://schemas.openxmlformats.org/drawingml/2006/main">
  <p:cSld>
    <p:bg>
      <p:bgPr>
        <a:solidFill>
          <a:srgbClr val="F1EBE5"/>
        </a:solidFill>
      </p:bgPr>
    </p:bg>
    <p:spTree>
      <p:nvGrpSpPr>
        <p:cNvPr id="1" name=""/>
        <p:cNvGrpSpPr/>
        <p:nvPr/>
      </p:nvGrpSpPr>
      <p:grpSpPr>
        <a:xfrm>
          <a:off x="0" y="0"/>
          <a:ext cx="0" cy="0"/>
          <a:chOff x="0" y="0"/>
          <a:chExt cx="0" cy="0"/>
        </a:xfrm>
      </p:grpSpPr>
      <p:sp>
        <p:nvSpPr>
          <p:cNvPr name="TextBox 2" id="2"/>
          <p:cNvSpPr txBox="true"/>
          <p:nvPr/>
        </p:nvSpPr>
        <p:spPr>
          <a:xfrm rot="0">
            <a:off x="1995210" y="571160"/>
            <a:ext cx="13338959" cy="1060451"/>
          </a:xfrm>
          <a:prstGeom prst="rect">
            <a:avLst/>
          </a:prstGeom>
        </p:spPr>
        <p:txBody>
          <a:bodyPr anchor="t" rtlCol="false" tIns="0" lIns="0" bIns="0" rIns="0">
            <a:spAutoFit/>
          </a:bodyPr>
          <a:lstStyle/>
          <a:p>
            <a:pPr algn="ctr" marL="0" indent="0" lvl="0">
              <a:lnSpc>
                <a:spcPts val="8000"/>
              </a:lnSpc>
            </a:pPr>
            <a:r>
              <a:rPr lang="en-US" sz="8000" spc="-336">
                <a:solidFill>
                  <a:srgbClr val="3139A8"/>
                </a:solidFill>
                <a:latin typeface="Be Vietnam Ultra-Bold"/>
              </a:rPr>
              <a:t>STRUCTURE OF CODEBASE</a:t>
            </a:r>
          </a:p>
        </p:txBody>
      </p:sp>
      <p:grpSp>
        <p:nvGrpSpPr>
          <p:cNvPr name="Group 3" id="3"/>
          <p:cNvGrpSpPr/>
          <p:nvPr/>
        </p:nvGrpSpPr>
        <p:grpSpPr>
          <a:xfrm rot="0">
            <a:off x="1995210" y="3970656"/>
            <a:ext cx="4482820" cy="3628181"/>
            <a:chOff x="0" y="0"/>
            <a:chExt cx="5977093" cy="4837575"/>
          </a:xfrm>
        </p:grpSpPr>
        <p:grpSp>
          <p:nvGrpSpPr>
            <p:cNvPr name="Group 4" id="4"/>
            <p:cNvGrpSpPr/>
            <p:nvPr/>
          </p:nvGrpSpPr>
          <p:grpSpPr>
            <a:xfrm rot="0">
              <a:off x="0" y="0"/>
              <a:ext cx="5977093" cy="4837575"/>
              <a:chOff x="0" y="0"/>
              <a:chExt cx="1184600" cy="958759"/>
            </a:xfrm>
          </p:grpSpPr>
          <p:sp>
            <p:nvSpPr>
              <p:cNvPr name="Freeform 5" id="5"/>
              <p:cNvSpPr/>
              <p:nvPr/>
            </p:nvSpPr>
            <p:spPr>
              <a:xfrm flipH="false" flipV="false" rot="0">
                <a:off x="0" y="0"/>
                <a:ext cx="1184600" cy="958759"/>
              </a:xfrm>
              <a:custGeom>
                <a:avLst/>
                <a:gdLst/>
                <a:ahLst/>
                <a:cxnLst/>
                <a:rect r="r" b="b" t="t" l="l"/>
                <a:pathLst>
                  <a:path h="958759" w="1184600">
                    <a:moveTo>
                      <a:pt x="0" y="0"/>
                    </a:moveTo>
                    <a:lnTo>
                      <a:pt x="1184600" y="0"/>
                    </a:lnTo>
                    <a:lnTo>
                      <a:pt x="1184600" y="958759"/>
                    </a:lnTo>
                    <a:lnTo>
                      <a:pt x="0" y="958759"/>
                    </a:lnTo>
                    <a:close/>
                  </a:path>
                </a:pathLst>
              </a:custGeom>
              <a:solidFill>
                <a:srgbClr val="5383FF"/>
              </a:solidFill>
            </p:spPr>
          </p:sp>
          <p:sp>
            <p:nvSpPr>
              <p:cNvPr name="TextBox 6" id="6"/>
              <p:cNvSpPr txBox="true"/>
              <p:nvPr/>
            </p:nvSpPr>
            <p:spPr>
              <a:xfrm>
                <a:off x="0" y="19050"/>
                <a:ext cx="1184600" cy="939709"/>
              </a:xfrm>
              <a:prstGeom prst="rect">
                <a:avLst/>
              </a:prstGeom>
            </p:spPr>
            <p:txBody>
              <a:bodyPr anchor="ctr" rtlCol="false" tIns="50800" lIns="50800" bIns="50800" rIns="50800"/>
              <a:lstStyle/>
              <a:p>
                <a:pPr algn="ctr">
                  <a:lnSpc>
                    <a:spcPts val="2266"/>
                  </a:lnSpc>
                </a:pPr>
              </a:p>
            </p:txBody>
          </p:sp>
        </p:grpSp>
        <p:sp>
          <p:nvSpPr>
            <p:cNvPr name="TextBox 7" id="7"/>
            <p:cNvSpPr txBox="true"/>
            <p:nvPr/>
          </p:nvSpPr>
          <p:spPr>
            <a:xfrm rot="0">
              <a:off x="267476" y="1150006"/>
              <a:ext cx="5442141" cy="1807761"/>
            </a:xfrm>
            <a:prstGeom prst="rect">
              <a:avLst/>
            </a:prstGeom>
          </p:spPr>
          <p:txBody>
            <a:bodyPr anchor="t" rtlCol="false" tIns="0" lIns="0" bIns="0" rIns="0">
              <a:spAutoFit/>
            </a:bodyPr>
            <a:lstStyle/>
            <a:p>
              <a:pPr algn="ctr">
                <a:lnSpc>
                  <a:spcPts val="5132"/>
                </a:lnSpc>
              </a:pPr>
              <a:r>
                <a:rPr lang="en-US" sz="4983">
                  <a:solidFill>
                    <a:srgbClr val="FFFFFF"/>
                  </a:solidFill>
                  <a:latin typeface="Arimo Bold"/>
                </a:rPr>
                <a:t>Certification_authority.py</a:t>
              </a:r>
            </a:p>
          </p:txBody>
        </p:sp>
      </p:grpSp>
      <p:grpSp>
        <p:nvGrpSpPr>
          <p:cNvPr name="Group 8" id="8"/>
          <p:cNvGrpSpPr/>
          <p:nvPr/>
        </p:nvGrpSpPr>
        <p:grpSpPr>
          <a:xfrm rot="0">
            <a:off x="12903568" y="3613488"/>
            <a:ext cx="3694368" cy="3985349"/>
            <a:chOff x="0" y="0"/>
            <a:chExt cx="4925824" cy="5313798"/>
          </a:xfrm>
        </p:grpSpPr>
        <p:grpSp>
          <p:nvGrpSpPr>
            <p:cNvPr name="Group 9" id="9"/>
            <p:cNvGrpSpPr/>
            <p:nvPr/>
          </p:nvGrpSpPr>
          <p:grpSpPr>
            <a:xfrm rot="0">
              <a:off x="0" y="0"/>
              <a:ext cx="4925824" cy="5313798"/>
              <a:chOff x="0" y="0"/>
              <a:chExt cx="966960" cy="1043121"/>
            </a:xfrm>
          </p:grpSpPr>
          <p:sp>
            <p:nvSpPr>
              <p:cNvPr name="Freeform 10" id="10"/>
              <p:cNvSpPr/>
              <p:nvPr/>
            </p:nvSpPr>
            <p:spPr>
              <a:xfrm flipH="false" flipV="false" rot="0">
                <a:off x="0" y="0"/>
                <a:ext cx="966960" cy="1043121"/>
              </a:xfrm>
              <a:custGeom>
                <a:avLst/>
                <a:gdLst/>
                <a:ahLst/>
                <a:cxnLst/>
                <a:rect r="r" b="b" t="t" l="l"/>
                <a:pathLst>
                  <a:path h="1043121" w="966960">
                    <a:moveTo>
                      <a:pt x="0" y="0"/>
                    </a:moveTo>
                    <a:lnTo>
                      <a:pt x="966960" y="0"/>
                    </a:lnTo>
                    <a:lnTo>
                      <a:pt x="966960" y="1043121"/>
                    </a:lnTo>
                    <a:lnTo>
                      <a:pt x="0" y="1043121"/>
                    </a:lnTo>
                    <a:close/>
                  </a:path>
                </a:pathLst>
              </a:custGeom>
              <a:solidFill>
                <a:srgbClr val="3139A8"/>
              </a:solidFill>
            </p:spPr>
          </p:sp>
          <p:sp>
            <p:nvSpPr>
              <p:cNvPr name="TextBox 11" id="11"/>
              <p:cNvSpPr txBox="true"/>
              <p:nvPr/>
            </p:nvSpPr>
            <p:spPr>
              <a:xfrm>
                <a:off x="0" y="19050"/>
                <a:ext cx="966960" cy="1024071"/>
              </a:xfrm>
              <a:prstGeom prst="rect">
                <a:avLst/>
              </a:prstGeom>
            </p:spPr>
            <p:txBody>
              <a:bodyPr anchor="ctr" rtlCol="false" tIns="50800" lIns="50800" bIns="50800" rIns="50800"/>
              <a:lstStyle/>
              <a:p>
                <a:pPr algn="ctr">
                  <a:lnSpc>
                    <a:spcPts val="2266"/>
                  </a:lnSpc>
                </a:pPr>
              </a:p>
            </p:txBody>
          </p:sp>
        </p:grpSp>
        <p:sp>
          <p:nvSpPr>
            <p:cNvPr name="TextBox 12" id="12"/>
            <p:cNvSpPr txBox="true"/>
            <p:nvPr/>
          </p:nvSpPr>
          <p:spPr>
            <a:xfrm rot="0">
              <a:off x="617834" y="1700219"/>
              <a:ext cx="3690157" cy="956680"/>
            </a:xfrm>
            <a:prstGeom prst="rect">
              <a:avLst/>
            </a:prstGeom>
          </p:spPr>
          <p:txBody>
            <a:bodyPr anchor="t" rtlCol="false" tIns="0" lIns="0" bIns="0" rIns="0">
              <a:spAutoFit/>
            </a:bodyPr>
            <a:lstStyle/>
            <a:p>
              <a:pPr algn="ctr">
                <a:lnSpc>
                  <a:spcPts val="5182"/>
                </a:lnSpc>
              </a:pPr>
              <a:r>
                <a:rPr lang="en-US" sz="5031">
                  <a:solidFill>
                    <a:srgbClr val="FFFFFF"/>
                  </a:solidFill>
                  <a:latin typeface="Arimo Bold"/>
                </a:rPr>
                <a:t>Client.py</a:t>
              </a:r>
            </a:p>
          </p:txBody>
        </p:sp>
      </p:grpSp>
      <p:grpSp>
        <p:nvGrpSpPr>
          <p:cNvPr name="Group 13" id="13"/>
          <p:cNvGrpSpPr/>
          <p:nvPr/>
        </p:nvGrpSpPr>
        <p:grpSpPr>
          <a:xfrm rot="0">
            <a:off x="7930034" y="4591109"/>
            <a:ext cx="3694368" cy="2030107"/>
            <a:chOff x="0" y="0"/>
            <a:chExt cx="4925824" cy="2706809"/>
          </a:xfrm>
        </p:grpSpPr>
        <p:grpSp>
          <p:nvGrpSpPr>
            <p:cNvPr name="Group 14" id="14"/>
            <p:cNvGrpSpPr/>
            <p:nvPr/>
          </p:nvGrpSpPr>
          <p:grpSpPr>
            <a:xfrm rot="0">
              <a:off x="0" y="0"/>
              <a:ext cx="4925824" cy="2706809"/>
              <a:chOff x="0" y="0"/>
              <a:chExt cx="966960" cy="531358"/>
            </a:xfrm>
          </p:grpSpPr>
          <p:sp>
            <p:nvSpPr>
              <p:cNvPr name="Freeform 15" id="15"/>
              <p:cNvSpPr/>
              <p:nvPr/>
            </p:nvSpPr>
            <p:spPr>
              <a:xfrm flipH="false" flipV="false" rot="0">
                <a:off x="0" y="0"/>
                <a:ext cx="966960" cy="531358"/>
              </a:xfrm>
              <a:custGeom>
                <a:avLst/>
                <a:gdLst/>
                <a:ahLst/>
                <a:cxnLst/>
                <a:rect r="r" b="b" t="t" l="l"/>
                <a:pathLst>
                  <a:path h="531358" w="966960">
                    <a:moveTo>
                      <a:pt x="0" y="0"/>
                    </a:moveTo>
                    <a:lnTo>
                      <a:pt x="966960" y="0"/>
                    </a:lnTo>
                    <a:lnTo>
                      <a:pt x="966960" y="531358"/>
                    </a:lnTo>
                    <a:lnTo>
                      <a:pt x="0" y="531358"/>
                    </a:lnTo>
                    <a:close/>
                  </a:path>
                </a:pathLst>
              </a:custGeom>
              <a:solidFill>
                <a:srgbClr val="3139A8"/>
              </a:solidFill>
            </p:spPr>
          </p:sp>
          <p:sp>
            <p:nvSpPr>
              <p:cNvPr name="TextBox 16" id="16"/>
              <p:cNvSpPr txBox="true"/>
              <p:nvPr/>
            </p:nvSpPr>
            <p:spPr>
              <a:xfrm>
                <a:off x="0" y="19050"/>
                <a:ext cx="966960" cy="512308"/>
              </a:xfrm>
              <a:prstGeom prst="rect">
                <a:avLst/>
              </a:prstGeom>
            </p:spPr>
            <p:txBody>
              <a:bodyPr anchor="ctr" rtlCol="false" tIns="50800" lIns="50800" bIns="50800" rIns="50800"/>
              <a:lstStyle/>
              <a:p>
                <a:pPr algn="ctr">
                  <a:lnSpc>
                    <a:spcPts val="2266"/>
                  </a:lnSpc>
                </a:pPr>
              </a:p>
            </p:txBody>
          </p:sp>
        </p:grpSp>
        <p:sp>
          <p:nvSpPr>
            <p:cNvPr name="TextBox 17" id="17"/>
            <p:cNvSpPr txBox="true"/>
            <p:nvPr/>
          </p:nvSpPr>
          <p:spPr>
            <a:xfrm rot="0">
              <a:off x="478549" y="850314"/>
              <a:ext cx="3952140" cy="956680"/>
            </a:xfrm>
            <a:prstGeom prst="rect">
              <a:avLst/>
            </a:prstGeom>
          </p:spPr>
          <p:txBody>
            <a:bodyPr anchor="t" rtlCol="false" tIns="0" lIns="0" bIns="0" rIns="0">
              <a:spAutoFit/>
            </a:bodyPr>
            <a:lstStyle/>
            <a:p>
              <a:pPr algn="ctr">
                <a:lnSpc>
                  <a:spcPts val="5182"/>
                </a:lnSpc>
              </a:pPr>
              <a:r>
                <a:rPr lang="en-US" sz="5031">
                  <a:solidFill>
                    <a:srgbClr val="FFFFFF"/>
                  </a:solidFill>
                  <a:latin typeface="Arimo Bold"/>
                </a:rPr>
                <a:t>RSA.py</a:t>
              </a:r>
            </a:p>
          </p:txBody>
        </p:sp>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6C892"/>
        </a:solidFill>
      </p:bgPr>
    </p:bg>
    <p:spTree>
      <p:nvGrpSpPr>
        <p:cNvPr id="1" name=""/>
        <p:cNvGrpSpPr/>
        <p:nvPr/>
      </p:nvGrpSpPr>
      <p:grpSpPr>
        <a:xfrm>
          <a:off x="0" y="0"/>
          <a:ext cx="0" cy="0"/>
          <a:chOff x="0" y="0"/>
          <a:chExt cx="0" cy="0"/>
        </a:xfrm>
      </p:grpSpPr>
      <p:sp>
        <p:nvSpPr>
          <p:cNvPr name="TextBox 2" id="2"/>
          <p:cNvSpPr txBox="true"/>
          <p:nvPr/>
        </p:nvSpPr>
        <p:spPr>
          <a:xfrm rot="0">
            <a:off x="665622" y="2108693"/>
            <a:ext cx="8288718" cy="7511797"/>
          </a:xfrm>
          <a:prstGeom prst="rect">
            <a:avLst/>
          </a:prstGeom>
        </p:spPr>
        <p:txBody>
          <a:bodyPr anchor="t" rtlCol="false" tIns="0" lIns="0" bIns="0" rIns="0">
            <a:spAutoFit/>
          </a:bodyPr>
          <a:lstStyle/>
          <a:p>
            <a:pPr algn="just" marL="669285" indent="-334642" lvl="1">
              <a:lnSpc>
                <a:spcPts val="5021"/>
              </a:lnSpc>
              <a:buFont typeface="Arial"/>
              <a:buChar char="•"/>
            </a:pPr>
            <a:r>
              <a:rPr lang="en-US" sz="3099">
                <a:solidFill>
                  <a:srgbClr val="FFFFFF"/>
                </a:solidFill>
                <a:latin typeface="Quicksand Bold"/>
              </a:rPr>
              <a:t>This file was used to implement the RSA algorithm. </a:t>
            </a:r>
          </a:p>
          <a:p>
            <a:pPr algn="just">
              <a:lnSpc>
                <a:spcPts val="5021"/>
              </a:lnSpc>
            </a:pPr>
          </a:p>
          <a:p>
            <a:pPr algn="just" marL="669285" indent="-334642" lvl="1">
              <a:lnSpc>
                <a:spcPts val="5021"/>
              </a:lnSpc>
              <a:buFont typeface="Arial"/>
              <a:buChar char="•"/>
            </a:pPr>
            <a:r>
              <a:rPr lang="en-US" sz="3099">
                <a:solidFill>
                  <a:srgbClr val="FFFFFF"/>
                </a:solidFill>
                <a:latin typeface="Quicksand Bold"/>
              </a:rPr>
              <a:t>A class called RSA was defined in it which had all the required functions and stored public/private keys.</a:t>
            </a:r>
          </a:p>
          <a:p>
            <a:pPr algn="just">
              <a:lnSpc>
                <a:spcPts val="5021"/>
              </a:lnSpc>
            </a:pPr>
          </a:p>
          <a:p>
            <a:pPr algn="just" marL="669285" indent="-334642" lvl="1">
              <a:lnSpc>
                <a:spcPts val="5021"/>
              </a:lnSpc>
              <a:buFont typeface="Arial"/>
              <a:buChar char="•"/>
            </a:pPr>
            <a:r>
              <a:rPr lang="en-US" sz="3099">
                <a:solidFill>
                  <a:srgbClr val="FFFFFF"/>
                </a:solidFill>
                <a:latin typeface="Quicksand Bold"/>
              </a:rPr>
              <a:t>By default the values of p and q are 229 and 31 respectively. </a:t>
            </a:r>
          </a:p>
          <a:p>
            <a:pPr algn="just">
              <a:lnSpc>
                <a:spcPts val="5021"/>
              </a:lnSpc>
            </a:pPr>
          </a:p>
          <a:p>
            <a:pPr algn="just" marL="669285" indent="-334642" lvl="1">
              <a:lnSpc>
                <a:spcPts val="5021"/>
              </a:lnSpc>
              <a:buFont typeface="Arial"/>
              <a:buChar char="•"/>
            </a:pPr>
            <a:r>
              <a:rPr lang="en-US" sz="3099">
                <a:solidFill>
                  <a:srgbClr val="FFFFFF"/>
                </a:solidFill>
                <a:latin typeface="Quicksand Bold"/>
              </a:rPr>
              <a:t>This class was imported in other files for use.</a:t>
            </a:r>
          </a:p>
        </p:txBody>
      </p:sp>
      <p:sp>
        <p:nvSpPr>
          <p:cNvPr name="TextBox 3" id="3"/>
          <p:cNvSpPr txBox="true"/>
          <p:nvPr/>
        </p:nvSpPr>
        <p:spPr>
          <a:xfrm rot="0">
            <a:off x="4761372" y="535305"/>
            <a:ext cx="8385935" cy="1024890"/>
          </a:xfrm>
          <a:prstGeom prst="rect">
            <a:avLst/>
          </a:prstGeom>
        </p:spPr>
        <p:txBody>
          <a:bodyPr anchor="t" rtlCol="false" tIns="0" lIns="0" bIns="0" rIns="0">
            <a:spAutoFit/>
          </a:bodyPr>
          <a:lstStyle/>
          <a:p>
            <a:pPr algn="ctr" marL="0" indent="0" lvl="0">
              <a:lnSpc>
                <a:spcPts val="7979"/>
              </a:lnSpc>
            </a:pPr>
            <a:r>
              <a:rPr lang="en-US" sz="6999" spc="-293">
                <a:solidFill>
                  <a:srgbClr val="FFFFFF"/>
                </a:solidFill>
                <a:latin typeface="Be Vietnam Ultra-Bold"/>
              </a:rPr>
              <a:t>RSA.py</a:t>
            </a:r>
          </a:p>
        </p:txBody>
      </p:sp>
      <p:grpSp>
        <p:nvGrpSpPr>
          <p:cNvPr name="Group 4" id="4"/>
          <p:cNvGrpSpPr/>
          <p:nvPr/>
        </p:nvGrpSpPr>
        <p:grpSpPr>
          <a:xfrm rot="0">
            <a:off x="9714182" y="2643942"/>
            <a:ext cx="8385935" cy="6031078"/>
            <a:chOff x="0" y="0"/>
            <a:chExt cx="11181247" cy="8041437"/>
          </a:xfrm>
        </p:grpSpPr>
        <p:sp>
          <p:nvSpPr>
            <p:cNvPr name="Freeform 5" id="5"/>
            <p:cNvSpPr/>
            <p:nvPr/>
          </p:nvSpPr>
          <p:spPr>
            <a:xfrm flipH="false" flipV="false" rot="0">
              <a:off x="1488980" y="0"/>
              <a:ext cx="7697527" cy="7194299"/>
            </a:xfrm>
            <a:custGeom>
              <a:avLst/>
              <a:gdLst/>
              <a:ahLst/>
              <a:cxnLst/>
              <a:rect r="r" b="b" t="t" l="l"/>
              <a:pathLst>
                <a:path h="7194299" w="7697527">
                  <a:moveTo>
                    <a:pt x="0" y="0"/>
                  </a:moveTo>
                  <a:lnTo>
                    <a:pt x="7697527" y="0"/>
                  </a:lnTo>
                  <a:lnTo>
                    <a:pt x="7697527" y="7194299"/>
                  </a:lnTo>
                  <a:lnTo>
                    <a:pt x="0" y="7194299"/>
                  </a:lnTo>
                  <a:lnTo>
                    <a:pt x="0" y="0"/>
                  </a:lnTo>
                  <a:close/>
                </a:path>
              </a:pathLst>
            </a:custGeom>
            <a:blipFill>
              <a:blip r:embed="rId2"/>
              <a:stretch>
                <a:fillRect l="0" t="0" r="0" b="0"/>
              </a:stretch>
            </a:blipFill>
          </p:spPr>
        </p:sp>
        <p:sp>
          <p:nvSpPr>
            <p:cNvPr name="TextBox 6" id="6"/>
            <p:cNvSpPr txBox="true"/>
            <p:nvPr/>
          </p:nvSpPr>
          <p:spPr>
            <a:xfrm rot="0">
              <a:off x="0" y="7448982"/>
              <a:ext cx="11181247" cy="592455"/>
            </a:xfrm>
            <a:prstGeom prst="rect">
              <a:avLst/>
            </a:prstGeom>
          </p:spPr>
          <p:txBody>
            <a:bodyPr anchor="t" rtlCol="false" tIns="0" lIns="0" bIns="0" rIns="0">
              <a:spAutoFit/>
            </a:bodyPr>
            <a:lstStyle/>
            <a:p>
              <a:pPr algn="ctr" marL="0" indent="0" lvl="0">
                <a:lnSpc>
                  <a:spcPts val="3419"/>
                </a:lnSpc>
              </a:pPr>
              <a:r>
                <a:rPr lang="en-US" sz="3000" spc="-126">
                  <a:solidFill>
                    <a:srgbClr val="FFFFFF"/>
                  </a:solidFill>
                  <a:latin typeface="Be Vietnam Ultra-Bold"/>
                </a:rPr>
                <a:t>Key Generation</a:t>
              </a:r>
            </a:p>
          </p:txBody>
        </p:sp>
      </p:gr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6C892"/>
        </a:solidFill>
      </p:bgPr>
    </p:bg>
    <p:spTree>
      <p:nvGrpSpPr>
        <p:cNvPr id="1" name=""/>
        <p:cNvGrpSpPr/>
        <p:nvPr/>
      </p:nvGrpSpPr>
      <p:grpSpPr>
        <a:xfrm>
          <a:off x="0" y="0"/>
          <a:ext cx="0" cy="0"/>
          <a:chOff x="0" y="0"/>
          <a:chExt cx="0" cy="0"/>
        </a:xfrm>
      </p:grpSpPr>
      <p:sp>
        <p:nvSpPr>
          <p:cNvPr name="Freeform 2" id="2"/>
          <p:cNvSpPr/>
          <p:nvPr/>
        </p:nvSpPr>
        <p:spPr>
          <a:xfrm flipH="false" flipV="false" rot="0">
            <a:off x="9570760" y="2393656"/>
            <a:ext cx="6416303" cy="5499688"/>
          </a:xfrm>
          <a:custGeom>
            <a:avLst/>
            <a:gdLst/>
            <a:ahLst/>
            <a:cxnLst/>
            <a:rect r="r" b="b" t="t" l="l"/>
            <a:pathLst>
              <a:path h="5499688" w="6416303">
                <a:moveTo>
                  <a:pt x="0" y="0"/>
                </a:moveTo>
                <a:lnTo>
                  <a:pt x="6416303" y="0"/>
                </a:lnTo>
                <a:lnTo>
                  <a:pt x="6416303" y="5499688"/>
                </a:lnTo>
                <a:lnTo>
                  <a:pt x="0" y="5499688"/>
                </a:lnTo>
                <a:lnTo>
                  <a:pt x="0" y="0"/>
                </a:lnTo>
                <a:close/>
              </a:path>
            </a:pathLst>
          </a:custGeom>
          <a:blipFill>
            <a:blip r:embed="rId2"/>
            <a:stretch>
              <a:fillRect l="0" t="0" r="0" b="0"/>
            </a:stretch>
          </a:blipFill>
        </p:spPr>
      </p:sp>
      <p:sp>
        <p:nvSpPr>
          <p:cNvPr name="TextBox 3" id="3"/>
          <p:cNvSpPr txBox="true"/>
          <p:nvPr/>
        </p:nvSpPr>
        <p:spPr>
          <a:xfrm rot="0">
            <a:off x="5142083" y="535305"/>
            <a:ext cx="8385935" cy="1024890"/>
          </a:xfrm>
          <a:prstGeom prst="rect">
            <a:avLst/>
          </a:prstGeom>
        </p:spPr>
        <p:txBody>
          <a:bodyPr anchor="t" rtlCol="false" tIns="0" lIns="0" bIns="0" rIns="0">
            <a:spAutoFit/>
          </a:bodyPr>
          <a:lstStyle/>
          <a:p>
            <a:pPr algn="ctr" marL="0" indent="0" lvl="0">
              <a:lnSpc>
                <a:spcPts val="7979"/>
              </a:lnSpc>
            </a:pPr>
            <a:r>
              <a:rPr lang="en-US" sz="6999" spc="-293">
                <a:solidFill>
                  <a:srgbClr val="FFFFFF"/>
                </a:solidFill>
                <a:latin typeface="Be Vietnam Ultra-Bold"/>
              </a:rPr>
              <a:t>RSA.py</a:t>
            </a:r>
          </a:p>
        </p:txBody>
      </p:sp>
      <p:grpSp>
        <p:nvGrpSpPr>
          <p:cNvPr name="Group 4" id="4"/>
          <p:cNvGrpSpPr/>
          <p:nvPr/>
        </p:nvGrpSpPr>
        <p:grpSpPr>
          <a:xfrm rot="0">
            <a:off x="77081" y="3374816"/>
            <a:ext cx="8385935" cy="3537369"/>
            <a:chOff x="0" y="0"/>
            <a:chExt cx="11181247" cy="4716492"/>
          </a:xfrm>
        </p:grpSpPr>
        <p:sp>
          <p:nvSpPr>
            <p:cNvPr name="Freeform 5" id="5"/>
            <p:cNvSpPr/>
            <p:nvPr/>
          </p:nvSpPr>
          <p:spPr>
            <a:xfrm flipH="false" flipV="false" rot="0">
              <a:off x="802910" y="0"/>
              <a:ext cx="9575427" cy="3869354"/>
            </a:xfrm>
            <a:custGeom>
              <a:avLst/>
              <a:gdLst/>
              <a:ahLst/>
              <a:cxnLst/>
              <a:rect r="r" b="b" t="t" l="l"/>
              <a:pathLst>
                <a:path h="3869354" w="9575427">
                  <a:moveTo>
                    <a:pt x="0" y="0"/>
                  </a:moveTo>
                  <a:lnTo>
                    <a:pt x="9575427" y="0"/>
                  </a:lnTo>
                  <a:lnTo>
                    <a:pt x="9575427" y="3869354"/>
                  </a:lnTo>
                  <a:lnTo>
                    <a:pt x="0" y="3869354"/>
                  </a:lnTo>
                  <a:lnTo>
                    <a:pt x="0" y="0"/>
                  </a:lnTo>
                  <a:close/>
                </a:path>
              </a:pathLst>
            </a:custGeom>
            <a:blipFill>
              <a:blip r:embed="rId3"/>
              <a:stretch>
                <a:fillRect l="0" t="0" r="0" b="0"/>
              </a:stretch>
            </a:blipFill>
          </p:spPr>
        </p:sp>
        <p:sp>
          <p:nvSpPr>
            <p:cNvPr name="TextBox 6" id="6"/>
            <p:cNvSpPr txBox="true"/>
            <p:nvPr/>
          </p:nvSpPr>
          <p:spPr>
            <a:xfrm rot="0">
              <a:off x="0" y="4124037"/>
              <a:ext cx="11181247" cy="592455"/>
            </a:xfrm>
            <a:prstGeom prst="rect">
              <a:avLst/>
            </a:prstGeom>
          </p:spPr>
          <p:txBody>
            <a:bodyPr anchor="t" rtlCol="false" tIns="0" lIns="0" bIns="0" rIns="0">
              <a:spAutoFit/>
            </a:bodyPr>
            <a:lstStyle/>
            <a:p>
              <a:pPr algn="ctr" marL="0" indent="0" lvl="0">
                <a:lnSpc>
                  <a:spcPts val="3420"/>
                </a:lnSpc>
              </a:pPr>
              <a:r>
                <a:rPr lang="en-US" sz="3000" spc="-126">
                  <a:solidFill>
                    <a:srgbClr val="FFFFFF"/>
                  </a:solidFill>
                  <a:latin typeface="Be Vietnam Ultra-Bold"/>
                </a:rPr>
                <a:t>Encryption and Decryption Functions</a:t>
              </a:r>
            </a:p>
          </p:txBody>
        </p:sp>
      </p:grpSp>
      <p:sp>
        <p:nvSpPr>
          <p:cNvPr name="TextBox 7" id="7"/>
          <p:cNvSpPr txBox="true"/>
          <p:nvPr/>
        </p:nvSpPr>
        <p:spPr>
          <a:xfrm rot="0">
            <a:off x="8463016" y="8130961"/>
            <a:ext cx="8385935" cy="441960"/>
          </a:xfrm>
          <a:prstGeom prst="rect">
            <a:avLst/>
          </a:prstGeom>
        </p:spPr>
        <p:txBody>
          <a:bodyPr anchor="t" rtlCol="false" tIns="0" lIns="0" bIns="0" rIns="0">
            <a:spAutoFit/>
          </a:bodyPr>
          <a:lstStyle/>
          <a:p>
            <a:pPr algn="ctr" marL="0" indent="0" lvl="0">
              <a:lnSpc>
                <a:spcPts val="3420"/>
              </a:lnSpc>
            </a:pPr>
            <a:r>
              <a:rPr lang="en-US" sz="3000" spc="-126">
                <a:solidFill>
                  <a:srgbClr val="FFFFFF"/>
                </a:solidFill>
                <a:latin typeface="Be Vietnam Ultra-Bold"/>
              </a:rPr>
              <a:t>Save and Load Public Keys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3139A8"/>
        </a:solidFill>
      </p:bgPr>
    </p:bg>
    <p:spTree>
      <p:nvGrpSpPr>
        <p:cNvPr id="1" name=""/>
        <p:cNvGrpSpPr/>
        <p:nvPr/>
      </p:nvGrpSpPr>
      <p:grpSpPr>
        <a:xfrm>
          <a:off x="0" y="0"/>
          <a:ext cx="0" cy="0"/>
          <a:chOff x="0" y="0"/>
          <a:chExt cx="0" cy="0"/>
        </a:xfrm>
      </p:grpSpPr>
      <p:sp>
        <p:nvSpPr>
          <p:cNvPr name="Freeform 2" id="2"/>
          <p:cNvSpPr/>
          <p:nvPr/>
        </p:nvSpPr>
        <p:spPr>
          <a:xfrm flipH="false" flipV="false" rot="0">
            <a:off x="538632" y="1959888"/>
            <a:ext cx="7532997" cy="6367225"/>
          </a:xfrm>
          <a:custGeom>
            <a:avLst/>
            <a:gdLst/>
            <a:ahLst/>
            <a:cxnLst/>
            <a:rect r="r" b="b" t="t" l="l"/>
            <a:pathLst>
              <a:path h="6367225" w="7532997">
                <a:moveTo>
                  <a:pt x="0" y="0"/>
                </a:moveTo>
                <a:lnTo>
                  <a:pt x="7532997" y="0"/>
                </a:lnTo>
                <a:lnTo>
                  <a:pt x="7532997" y="6367224"/>
                </a:lnTo>
                <a:lnTo>
                  <a:pt x="0" y="6367224"/>
                </a:lnTo>
                <a:lnTo>
                  <a:pt x="0" y="0"/>
                </a:lnTo>
                <a:close/>
              </a:path>
            </a:pathLst>
          </a:custGeom>
          <a:blipFill>
            <a:blip r:embed="rId2"/>
            <a:stretch>
              <a:fillRect l="0" t="0" r="-55018" b="0"/>
            </a:stretch>
          </a:blipFill>
        </p:spPr>
      </p:sp>
      <p:sp>
        <p:nvSpPr>
          <p:cNvPr name="TextBox 3" id="3"/>
          <p:cNvSpPr txBox="true"/>
          <p:nvPr/>
        </p:nvSpPr>
        <p:spPr>
          <a:xfrm rot="0">
            <a:off x="4951032" y="535305"/>
            <a:ext cx="8385935" cy="1024890"/>
          </a:xfrm>
          <a:prstGeom prst="rect">
            <a:avLst/>
          </a:prstGeom>
        </p:spPr>
        <p:txBody>
          <a:bodyPr anchor="t" rtlCol="false" tIns="0" lIns="0" bIns="0" rIns="0">
            <a:spAutoFit/>
          </a:bodyPr>
          <a:lstStyle/>
          <a:p>
            <a:pPr algn="ctr" marL="0" indent="0" lvl="0">
              <a:lnSpc>
                <a:spcPts val="7979"/>
              </a:lnSpc>
            </a:pPr>
            <a:r>
              <a:rPr lang="en-US" sz="6999" spc="-293">
                <a:solidFill>
                  <a:srgbClr val="FFFFFF"/>
                </a:solidFill>
                <a:latin typeface="Be Vietnam Bold"/>
              </a:rPr>
              <a:t>Client.py</a:t>
            </a:r>
          </a:p>
        </p:txBody>
      </p:sp>
      <p:sp>
        <p:nvSpPr>
          <p:cNvPr name="TextBox 4" id="4"/>
          <p:cNvSpPr txBox="true"/>
          <p:nvPr/>
        </p:nvSpPr>
        <p:spPr>
          <a:xfrm rot="0">
            <a:off x="8625514" y="2606691"/>
            <a:ext cx="8640766" cy="4454652"/>
          </a:xfrm>
          <a:prstGeom prst="rect">
            <a:avLst/>
          </a:prstGeom>
        </p:spPr>
        <p:txBody>
          <a:bodyPr anchor="t" rtlCol="false" tIns="0" lIns="0" bIns="0" rIns="0">
            <a:spAutoFit/>
          </a:bodyPr>
          <a:lstStyle/>
          <a:p>
            <a:pPr marL="474979" indent="-237490" lvl="1">
              <a:lnSpc>
                <a:spcPts val="3563"/>
              </a:lnSpc>
              <a:buFont typeface="Arial"/>
              <a:buChar char="•"/>
            </a:pPr>
            <a:r>
              <a:rPr lang="en-US" sz="2199">
                <a:solidFill>
                  <a:srgbClr val="FFFFFF"/>
                </a:solidFill>
                <a:latin typeface="Quicksand"/>
              </a:rPr>
              <a:t>This file was used to handle all the client functions that were needed for successfully requesting certificate from the Certification Authority and talking to the other clients.</a:t>
            </a:r>
          </a:p>
          <a:p>
            <a:pPr>
              <a:lnSpc>
                <a:spcPts val="3563"/>
              </a:lnSpc>
            </a:pPr>
          </a:p>
          <a:p>
            <a:pPr marL="474979" indent="-237490" lvl="1">
              <a:lnSpc>
                <a:spcPts val="3563"/>
              </a:lnSpc>
              <a:buFont typeface="Arial"/>
              <a:buChar char="•"/>
            </a:pPr>
            <a:r>
              <a:rPr lang="en-US" sz="2199">
                <a:solidFill>
                  <a:srgbClr val="FFFFFF"/>
                </a:solidFill>
                <a:latin typeface="Quicksand"/>
              </a:rPr>
              <a:t>An object of this class behaves as a client. Here, a RESPONDER variable is also set to the ID of the client that is going to respond to the request sent by the other client.</a:t>
            </a:r>
          </a:p>
          <a:p>
            <a:pPr>
              <a:lnSpc>
                <a:spcPts val="3563"/>
              </a:lnSpc>
            </a:pPr>
          </a:p>
          <a:p>
            <a:pPr marL="474979" indent="-237490" lvl="1">
              <a:lnSpc>
                <a:spcPts val="3563"/>
              </a:lnSpc>
              <a:buFont typeface="Arial"/>
              <a:buChar char="•"/>
            </a:pPr>
            <a:r>
              <a:rPr lang="en-US" sz="2199">
                <a:solidFill>
                  <a:srgbClr val="FFFFFF"/>
                </a:solidFill>
                <a:latin typeface="Quicksand"/>
              </a:rPr>
              <a:t>By default, the clients will send and receive ‘Hello’ and ‘ack’ for each successfull connection.</a:t>
            </a:r>
          </a:p>
        </p:txBody>
      </p:sp>
      <p:sp>
        <p:nvSpPr>
          <p:cNvPr name="TextBox 5" id="5"/>
          <p:cNvSpPr txBox="true"/>
          <p:nvPr/>
        </p:nvSpPr>
        <p:spPr>
          <a:xfrm rot="0">
            <a:off x="-15252" y="8484671"/>
            <a:ext cx="8640766" cy="425577"/>
          </a:xfrm>
          <a:prstGeom prst="rect">
            <a:avLst/>
          </a:prstGeom>
        </p:spPr>
        <p:txBody>
          <a:bodyPr anchor="t" rtlCol="false" tIns="0" lIns="0" bIns="0" rIns="0">
            <a:spAutoFit/>
          </a:bodyPr>
          <a:lstStyle/>
          <a:p>
            <a:pPr algn="ctr">
              <a:lnSpc>
                <a:spcPts val="3563"/>
              </a:lnSpc>
            </a:pPr>
            <a:r>
              <a:rPr lang="en-US" sz="2199">
                <a:solidFill>
                  <a:srgbClr val="FFFFFF"/>
                </a:solidFill>
                <a:latin typeface="Quicksand Bold"/>
              </a:rPr>
              <a:t>Certification Request</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3139A8"/>
        </a:solidFill>
      </p:bgPr>
    </p:bg>
    <p:spTree>
      <p:nvGrpSpPr>
        <p:cNvPr id="1" name=""/>
        <p:cNvGrpSpPr/>
        <p:nvPr/>
      </p:nvGrpSpPr>
      <p:grpSpPr>
        <a:xfrm>
          <a:off x="0" y="0"/>
          <a:ext cx="0" cy="0"/>
          <a:chOff x="0" y="0"/>
          <a:chExt cx="0" cy="0"/>
        </a:xfrm>
      </p:grpSpPr>
      <p:sp>
        <p:nvSpPr>
          <p:cNvPr name="Freeform 2" id="2"/>
          <p:cNvSpPr/>
          <p:nvPr/>
        </p:nvSpPr>
        <p:spPr>
          <a:xfrm flipH="false" flipV="false" rot="0">
            <a:off x="324004" y="2074485"/>
            <a:ext cx="9254058" cy="5425302"/>
          </a:xfrm>
          <a:custGeom>
            <a:avLst/>
            <a:gdLst/>
            <a:ahLst/>
            <a:cxnLst/>
            <a:rect r="r" b="b" t="t" l="l"/>
            <a:pathLst>
              <a:path h="5425302" w="9254058">
                <a:moveTo>
                  <a:pt x="0" y="0"/>
                </a:moveTo>
                <a:lnTo>
                  <a:pt x="9254057" y="0"/>
                </a:lnTo>
                <a:lnTo>
                  <a:pt x="9254057" y="5425302"/>
                </a:lnTo>
                <a:lnTo>
                  <a:pt x="0" y="5425302"/>
                </a:lnTo>
                <a:lnTo>
                  <a:pt x="0" y="0"/>
                </a:lnTo>
                <a:close/>
              </a:path>
            </a:pathLst>
          </a:custGeom>
          <a:blipFill>
            <a:blip r:embed="rId2"/>
            <a:stretch>
              <a:fillRect l="0" t="0" r="0" b="0"/>
            </a:stretch>
          </a:blipFill>
        </p:spPr>
      </p:sp>
      <p:sp>
        <p:nvSpPr>
          <p:cNvPr name="TextBox 3" id="3"/>
          <p:cNvSpPr txBox="true"/>
          <p:nvPr/>
        </p:nvSpPr>
        <p:spPr>
          <a:xfrm rot="0">
            <a:off x="4951032" y="535305"/>
            <a:ext cx="8385935" cy="1024890"/>
          </a:xfrm>
          <a:prstGeom prst="rect">
            <a:avLst/>
          </a:prstGeom>
        </p:spPr>
        <p:txBody>
          <a:bodyPr anchor="t" rtlCol="false" tIns="0" lIns="0" bIns="0" rIns="0">
            <a:spAutoFit/>
          </a:bodyPr>
          <a:lstStyle/>
          <a:p>
            <a:pPr algn="ctr" marL="0" indent="0" lvl="0">
              <a:lnSpc>
                <a:spcPts val="7979"/>
              </a:lnSpc>
            </a:pPr>
            <a:r>
              <a:rPr lang="en-US" sz="6999" spc="-293">
                <a:solidFill>
                  <a:srgbClr val="FFFFFF"/>
                </a:solidFill>
                <a:latin typeface="Be Vietnam Bold"/>
              </a:rPr>
              <a:t>Client.py</a:t>
            </a:r>
          </a:p>
        </p:txBody>
      </p:sp>
      <p:sp>
        <p:nvSpPr>
          <p:cNvPr name="TextBox 4" id="4"/>
          <p:cNvSpPr txBox="true"/>
          <p:nvPr/>
        </p:nvSpPr>
        <p:spPr>
          <a:xfrm rot="0">
            <a:off x="0" y="7748185"/>
            <a:ext cx="8640766" cy="425577"/>
          </a:xfrm>
          <a:prstGeom prst="rect">
            <a:avLst/>
          </a:prstGeom>
        </p:spPr>
        <p:txBody>
          <a:bodyPr anchor="t" rtlCol="false" tIns="0" lIns="0" bIns="0" rIns="0">
            <a:spAutoFit/>
          </a:bodyPr>
          <a:lstStyle/>
          <a:p>
            <a:pPr algn="ctr">
              <a:lnSpc>
                <a:spcPts val="3563"/>
              </a:lnSpc>
            </a:pPr>
            <a:r>
              <a:rPr lang="en-US" sz="2199">
                <a:solidFill>
                  <a:srgbClr val="FFFFFF"/>
                </a:solidFill>
                <a:latin typeface="Quicksand Bold"/>
              </a:rPr>
              <a:t>Communication Handler Function</a:t>
            </a:r>
          </a:p>
        </p:txBody>
      </p:sp>
      <p:grpSp>
        <p:nvGrpSpPr>
          <p:cNvPr name="Group 5" id="5"/>
          <p:cNvGrpSpPr/>
          <p:nvPr/>
        </p:nvGrpSpPr>
        <p:grpSpPr>
          <a:xfrm rot="0">
            <a:off x="9364243" y="3205541"/>
            <a:ext cx="8640766" cy="3875918"/>
            <a:chOff x="0" y="0"/>
            <a:chExt cx="11521022" cy="5167891"/>
          </a:xfrm>
        </p:grpSpPr>
        <p:sp>
          <p:nvSpPr>
            <p:cNvPr name="Freeform 6" id="6"/>
            <p:cNvSpPr/>
            <p:nvPr/>
          </p:nvSpPr>
          <p:spPr>
            <a:xfrm flipH="false" flipV="false" rot="0">
              <a:off x="838174" y="0"/>
              <a:ext cx="10682848" cy="4385008"/>
            </a:xfrm>
            <a:custGeom>
              <a:avLst/>
              <a:gdLst/>
              <a:ahLst/>
              <a:cxnLst/>
              <a:rect r="r" b="b" t="t" l="l"/>
              <a:pathLst>
                <a:path h="4385008" w="10682848">
                  <a:moveTo>
                    <a:pt x="0" y="0"/>
                  </a:moveTo>
                  <a:lnTo>
                    <a:pt x="10682848" y="0"/>
                  </a:lnTo>
                  <a:lnTo>
                    <a:pt x="10682848" y="4385008"/>
                  </a:lnTo>
                  <a:lnTo>
                    <a:pt x="0" y="4385008"/>
                  </a:lnTo>
                  <a:lnTo>
                    <a:pt x="0" y="0"/>
                  </a:lnTo>
                  <a:close/>
                </a:path>
              </a:pathLst>
            </a:custGeom>
            <a:blipFill>
              <a:blip r:embed="rId3"/>
              <a:stretch>
                <a:fillRect l="0" t="-335" r="0" b="-335"/>
              </a:stretch>
            </a:blipFill>
          </p:spPr>
        </p:sp>
        <p:sp>
          <p:nvSpPr>
            <p:cNvPr name="TextBox 7" id="7"/>
            <p:cNvSpPr txBox="true"/>
            <p:nvPr/>
          </p:nvSpPr>
          <p:spPr>
            <a:xfrm rot="0">
              <a:off x="0" y="4632205"/>
              <a:ext cx="11521022" cy="535686"/>
            </a:xfrm>
            <a:prstGeom prst="rect">
              <a:avLst/>
            </a:prstGeom>
          </p:spPr>
          <p:txBody>
            <a:bodyPr anchor="t" rtlCol="false" tIns="0" lIns="0" bIns="0" rIns="0">
              <a:spAutoFit/>
            </a:bodyPr>
            <a:lstStyle/>
            <a:p>
              <a:pPr algn="ctr">
                <a:lnSpc>
                  <a:spcPts val="3563"/>
                </a:lnSpc>
              </a:pPr>
              <a:r>
                <a:rPr lang="en-US" sz="2199">
                  <a:solidFill>
                    <a:srgbClr val="FFFFFF"/>
                  </a:solidFill>
                  <a:latin typeface="Quicksand Bold"/>
                </a:rPr>
                <a:t>Get Certificate Function</a:t>
              </a:r>
            </a:p>
          </p:txBody>
        </p:sp>
      </p:gr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1EBE5"/>
        </a:solidFill>
      </p:bgPr>
    </p:bg>
    <p:spTree>
      <p:nvGrpSpPr>
        <p:cNvPr id="1" name=""/>
        <p:cNvGrpSpPr/>
        <p:nvPr/>
      </p:nvGrpSpPr>
      <p:grpSpPr>
        <a:xfrm>
          <a:off x="0" y="0"/>
          <a:ext cx="0" cy="0"/>
          <a:chOff x="0" y="0"/>
          <a:chExt cx="0" cy="0"/>
        </a:xfrm>
      </p:grpSpPr>
      <p:sp>
        <p:nvSpPr>
          <p:cNvPr name="TextBox 2" id="2"/>
          <p:cNvSpPr txBox="true"/>
          <p:nvPr/>
        </p:nvSpPr>
        <p:spPr>
          <a:xfrm rot="0">
            <a:off x="2474521" y="429777"/>
            <a:ext cx="13338959" cy="1060451"/>
          </a:xfrm>
          <a:prstGeom prst="rect">
            <a:avLst/>
          </a:prstGeom>
        </p:spPr>
        <p:txBody>
          <a:bodyPr anchor="t" rtlCol="false" tIns="0" lIns="0" bIns="0" rIns="0">
            <a:spAutoFit/>
          </a:bodyPr>
          <a:lstStyle/>
          <a:p>
            <a:pPr algn="ctr" marL="0" indent="0" lvl="0">
              <a:lnSpc>
                <a:spcPts val="8000"/>
              </a:lnSpc>
            </a:pPr>
            <a:r>
              <a:rPr lang="en-US" sz="8000" spc="-336">
                <a:solidFill>
                  <a:srgbClr val="3139A8"/>
                </a:solidFill>
                <a:latin typeface="Be Vietnam Ultra-Bold"/>
              </a:rPr>
              <a:t>Certification_Authority.py</a:t>
            </a:r>
          </a:p>
        </p:txBody>
      </p:sp>
      <p:sp>
        <p:nvSpPr>
          <p:cNvPr name="TextBox 3" id="3"/>
          <p:cNvSpPr txBox="true"/>
          <p:nvPr/>
        </p:nvSpPr>
        <p:spPr>
          <a:xfrm rot="0">
            <a:off x="503234" y="2274085"/>
            <a:ext cx="8640766" cy="5350002"/>
          </a:xfrm>
          <a:prstGeom prst="rect">
            <a:avLst/>
          </a:prstGeom>
        </p:spPr>
        <p:txBody>
          <a:bodyPr anchor="t" rtlCol="false" tIns="0" lIns="0" bIns="0" rIns="0">
            <a:spAutoFit/>
          </a:bodyPr>
          <a:lstStyle/>
          <a:p>
            <a:pPr algn="just" marL="474979" indent="-237490" lvl="1">
              <a:lnSpc>
                <a:spcPts val="3563"/>
              </a:lnSpc>
              <a:buFont typeface="Arial"/>
              <a:buChar char="•"/>
            </a:pPr>
            <a:r>
              <a:rPr lang="en-US" sz="2199">
                <a:solidFill>
                  <a:srgbClr val="090147"/>
                </a:solidFill>
                <a:latin typeface="Quicksand Bold"/>
              </a:rPr>
              <a:t>This file handles all the requests made by the client to give or sign the certificates of either the client that has made the request or the client that it needs the certificate to.</a:t>
            </a:r>
          </a:p>
          <a:p>
            <a:pPr algn="just">
              <a:lnSpc>
                <a:spcPts val="3563"/>
              </a:lnSpc>
            </a:pPr>
          </a:p>
          <a:p>
            <a:pPr algn="just" marL="474979" indent="-237490" lvl="1">
              <a:lnSpc>
                <a:spcPts val="3563"/>
              </a:lnSpc>
              <a:buFont typeface="Arial"/>
              <a:buChar char="•"/>
            </a:pPr>
            <a:r>
              <a:rPr lang="en-US" sz="2199">
                <a:solidFill>
                  <a:srgbClr val="090147"/>
                </a:solidFill>
                <a:latin typeface="Quicksand Bold"/>
              </a:rPr>
              <a:t>An object of this class creates a CA server which can respond to clients. Here, it will check if the certificate and public key is present or needs to be generated and acts accordingly.</a:t>
            </a:r>
          </a:p>
          <a:p>
            <a:pPr algn="just">
              <a:lnSpc>
                <a:spcPts val="3563"/>
              </a:lnSpc>
            </a:pPr>
          </a:p>
          <a:p>
            <a:pPr algn="just" marL="474979" indent="-237490" lvl="1">
              <a:lnSpc>
                <a:spcPts val="3563"/>
              </a:lnSpc>
              <a:buFont typeface="Arial"/>
              <a:buChar char="•"/>
            </a:pPr>
            <a:r>
              <a:rPr lang="en-US" sz="2199">
                <a:solidFill>
                  <a:srgbClr val="090147"/>
                </a:solidFill>
                <a:latin typeface="Quicksand Bold"/>
              </a:rPr>
              <a:t>It also checks the validity of the certificate of client present with itself and if the certificate is expired then it will re-generate a new one. The default validity period is 365 days.</a:t>
            </a:r>
          </a:p>
        </p:txBody>
      </p:sp>
      <p:grpSp>
        <p:nvGrpSpPr>
          <p:cNvPr name="Group 4" id="4"/>
          <p:cNvGrpSpPr/>
          <p:nvPr/>
        </p:nvGrpSpPr>
        <p:grpSpPr>
          <a:xfrm rot="0">
            <a:off x="9286786" y="2684449"/>
            <a:ext cx="8640766" cy="5269966"/>
            <a:chOff x="0" y="0"/>
            <a:chExt cx="11521022" cy="7026621"/>
          </a:xfrm>
        </p:grpSpPr>
        <p:sp>
          <p:nvSpPr>
            <p:cNvPr name="Freeform 5" id="5"/>
            <p:cNvSpPr/>
            <p:nvPr/>
          </p:nvSpPr>
          <p:spPr>
            <a:xfrm flipH="false" flipV="false" rot="0">
              <a:off x="347715" y="0"/>
              <a:ext cx="10825592" cy="6166033"/>
            </a:xfrm>
            <a:custGeom>
              <a:avLst/>
              <a:gdLst/>
              <a:ahLst/>
              <a:cxnLst/>
              <a:rect r="r" b="b" t="t" l="l"/>
              <a:pathLst>
                <a:path h="6166033" w="10825592">
                  <a:moveTo>
                    <a:pt x="0" y="0"/>
                  </a:moveTo>
                  <a:lnTo>
                    <a:pt x="10825592" y="0"/>
                  </a:lnTo>
                  <a:lnTo>
                    <a:pt x="10825592" y="6166033"/>
                  </a:lnTo>
                  <a:lnTo>
                    <a:pt x="0" y="6166033"/>
                  </a:lnTo>
                  <a:lnTo>
                    <a:pt x="0" y="0"/>
                  </a:lnTo>
                  <a:close/>
                </a:path>
              </a:pathLst>
            </a:custGeom>
            <a:blipFill>
              <a:blip r:embed="rId2"/>
              <a:stretch>
                <a:fillRect l="0" t="0" r="0" b="0"/>
              </a:stretch>
            </a:blipFill>
          </p:spPr>
        </p:sp>
        <p:sp>
          <p:nvSpPr>
            <p:cNvPr name="TextBox 6" id="6"/>
            <p:cNvSpPr txBox="true"/>
            <p:nvPr/>
          </p:nvSpPr>
          <p:spPr>
            <a:xfrm rot="0">
              <a:off x="0" y="6490935"/>
              <a:ext cx="11521022" cy="535686"/>
            </a:xfrm>
            <a:prstGeom prst="rect">
              <a:avLst/>
            </a:prstGeom>
          </p:spPr>
          <p:txBody>
            <a:bodyPr anchor="t" rtlCol="false" tIns="0" lIns="0" bIns="0" rIns="0">
              <a:spAutoFit/>
            </a:bodyPr>
            <a:lstStyle/>
            <a:p>
              <a:pPr algn="ctr">
                <a:lnSpc>
                  <a:spcPts val="3563"/>
                </a:lnSpc>
              </a:pPr>
              <a:r>
                <a:rPr lang="en-US" sz="2199">
                  <a:solidFill>
                    <a:srgbClr val="090147"/>
                  </a:solidFill>
                  <a:latin typeface="Quicksand Bold"/>
                </a:rPr>
                <a:t>Certificate signing request function</a:t>
              </a:r>
            </a:p>
          </p:txBody>
        </p:sp>
      </p:gr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1EBE5"/>
        </a:solidFill>
      </p:bgPr>
    </p:bg>
    <p:spTree>
      <p:nvGrpSpPr>
        <p:cNvPr id="1" name=""/>
        <p:cNvGrpSpPr/>
        <p:nvPr/>
      </p:nvGrpSpPr>
      <p:grpSpPr>
        <a:xfrm>
          <a:off x="0" y="0"/>
          <a:ext cx="0" cy="0"/>
          <a:chOff x="0" y="0"/>
          <a:chExt cx="0" cy="0"/>
        </a:xfrm>
      </p:grpSpPr>
      <p:sp>
        <p:nvSpPr>
          <p:cNvPr name="Freeform 2" id="2"/>
          <p:cNvSpPr/>
          <p:nvPr/>
        </p:nvSpPr>
        <p:spPr>
          <a:xfrm flipH="false" flipV="false" rot="0">
            <a:off x="716615" y="530304"/>
            <a:ext cx="4694665" cy="9226391"/>
          </a:xfrm>
          <a:custGeom>
            <a:avLst/>
            <a:gdLst/>
            <a:ahLst/>
            <a:cxnLst/>
            <a:rect r="r" b="b" t="t" l="l"/>
            <a:pathLst>
              <a:path h="9226391" w="4694665">
                <a:moveTo>
                  <a:pt x="0" y="0"/>
                </a:moveTo>
                <a:lnTo>
                  <a:pt x="4694665" y="0"/>
                </a:lnTo>
                <a:lnTo>
                  <a:pt x="4694665" y="9226392"/>
                </a:lnTo>
                <a:lnTo>
                  <a:pt x="0" y="9226392"/>
                </a:lnTo>
                <a:lnTo>
                  <a:pt x="0" y="0"/>
                </a:lnTo>
                <a:close/>
              </a:path>
            </a:pathLst>
          </a:custGeom>
          <a:blipFill>
            <a:blip r:embed="rId2"/>
            <a:stretch>
              <a:fillRect l="0" t="0" r="0" b="0"/>
            </a:stretch>
          </a:blipFill>
        </p:spPr>
      </p:sp>
      <p:sp>
        <p:nvSpPr>
          <p:cNvPr name="Freeform 3" id="3"/>
          <p:cNvSpPr/>
          <p:nvPr/>
        </p:nvSpPr>
        <p:spPr>
          <a:xfrm flipH="false" flipV="false" rot="0">
            <a:off x="13050256" y="530304"/>
            <a:ext cx="4471251" cy="9226391"/>
          </a:xfrm>
          <a:custGeom>
            <a:avLst/>
            <a:gdLst/>
            <a:ahLst/>
            <a:cxnLst/>
            <a:rect r="r" b="b" t="t" l="l"/>
            <a:pathLst>
              <a:path h="9226391" w="4471251">
                <a:moveTo>
                  <a:pt x="0" y="0"/>
                </a:moveTo>
                <a:lnTo>
                  <a:pt x="4471251" y="0"/>
                </a:lnTo>
                <a:lnTo>
                  <a:pt x="4471251" y="9226392"/>
                </a:lnTo>
                <a:lnTo>
                  <a:pt x="0" y="9226392"/>
                </a:lnTo>
                <a:lnTo>
                  <a:pt x="0" y="0"/>
                </a:lnTo>
                <a:close/>
              </a:path>
            </a:pathLst>
          </a:custGeom>
          <a:blipFill>
            <a:blip r:embed="rId3"/>
            <a:stretch>
              <a:fillRect l="0" t="0" r="0" b="0"/>
            </a:stretch>
          </a:blipFill>
        </p:spPr>
      </p:sp>
      <p:sp>
        <p:nvSpPr>
          <p:cNvPr name="Freeform 4" id="4"/>
          <p:cNvSpPr/>
          <p:nvPr/>
        </p:nvSpPr>
        <p:spPr>
          <a:xfrm flipH="false" flipV="false" rot="0">
            <a:off x="6086333" y="2742515"/>
            <a:ext cx="6288869" cy="5562214"/>
          </a:xfrm>
          <a:custGeom>
            <a:avLst/>
            <a:gdLst/>
            <a:ahLst/>
            <a:cxnLst/>
            <a:rect r="r" b="b" t="t" l="l"/>
            <a:pathLst>
              <a:path h="5562214" w="6288869">
                <a:moveTo>
                  <a:pt x="0" y="0"/>
                </a:moveTo>
                <a:lnTo>
                  <a:pt x="6288869" y="0"/>
                </a:lnTo>
                <a:lnTo>
                  <a:pt x="6288869" y="5562213"/>
                </a:lnTo>
                <a:lnTo>
                  <a:pt x="0" y="5562213"/>
                </a:lnTo>
                <a:lnTo>
                  <a:pt x="0" y="0"/>
                </a:lnTo>
                <a:close/>
              </a:path>
            </a:pathLst>
          </a:custGeom>
          <a:blipFill>
            <a:blip r:embed="rId4"/>
            <a:stretch>
              <a:fillRect l="0" t="0" r="0" b="0"/>
            </a:stretch>
          </a:blipFill>
        </p:spPr>
      </p:sp>
      <p:sp>
        <p:nvSpPr>
          <p:cNvPr name="TextBox 5" id="5"/>
          <p:cNvSpPr txBox="true"/>
          <p:nvPr/>
        </p:nvSpPr>
        <p:spPr>
          <a:xfrm rot="0">
            <a:off x="2474521" y="429777"/>
            <a:ext cx="13338959" cy="1060451"/>
          </a:xfrm>
          <a:prstGeom prst="rect">
            <a:avLst/>
          </a:prstGeom>
        </p:spPr>
        <p:txBody>
          <a:bodyPr anchor="t" rtlCol="false" tIns="0" lIns="0" bIns="0" rIns="0">
            <a:spAutoFit/>
          </a:bodyPr>
          <a:lstStyle/>
          <a:p>
            <a:pPr algn="ctr" marL="0" indent="0" lvl="0">
              <a:lnSpc>
                <a:spcPts val="8000"/>
              </a:lnSpc>
            </a:pPr>
            <a:r>
              <a:rPr lang="en-US" sz="8000" spc="-336">
                <a:solidFill>
                  <a:srgbClr val="3139A8"/>
                </a:solidFill>
                <a:latin typeface="Be Vietnam Ultra-Bold"/>
              </a:rPr>
              <a:t>TESTING</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DAGBFTVpGGA</dc:identifier>
  <dcterms:modified xsi:type="dcterms:W3CDTF">2011-08-01T06:04:30Z</dcterms:modified>
  <cp:revision>1</cp:revision>
  <dc:title>RSA Based Public Certification Authority PPT </dc:title>
</cp:coreProperties>
</file>